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3"/>
  </p:notesMasterIdLst>
  <p:sldIdLst>
    <p:sldId id="258" r:id="rId5"/>
    <p:sldId id="542" r:id="rId6"/>
    <p:sldId id="527" r:id="rId7"/>
    <p:sldId id="528" r:id="rId8"/>
    <p:sldId id="503" r:id="rId9"/>
    <p:sldId id="529" r:id="rId10"/>
    <p:sldId id="535" r:id="rId11"/>
    <p:sldId id="531" r:id="rId12"/>
    <p:sldId id="534" r:id="rId13"/>
    <p:sldId id="533" r:id="rId14"/>
    <p:sldId id="532" r:id="rId15"/>
    <p:sldId id="536" r:id="rId16"/>
    <p:sldId id="538" r:id="rId17"/>
    <p:sldId id="539" r:id="rId18"/>
    <p:sldId id="541" r:id="rId19"/>
    <p:sldId id="540" r:id="rId20"/>
    <p:sldId id="470" r:id="rId21"/>
    <p:sldId id="47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74202" autoAdjust="0"/>
  </p:normalViewPr>
  <p:slideViewPr>
    <p:cSldViewPr snapToGrid="0">
      <p:cViewPr varScale="1">
        <p:scale>
          <a:sx n="49" d="100"/>
          <a:sy n="49" d="100"/>
        </p:scale>
        <p:origin x="120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675545-5D90-4B17-8635-3D31C14503C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09D488E-DC43-4643-835D-A281125B6714}">
      <dgm:prSet phldrT="[Text]"/>
      <dgm:spPr/>
      <dgm:t>
        <a:bodyPr/>
        <a:lstStyle/>
        <a:p>
          <a:r>
            <a:rPr lang="en-GB" b="1" dirty="0">
              <a:solidFill>
                <a:srgbClr val="C00000"/>
              </a:solidFill>
            </a:rPr>
            <a:t>Mechanism of effect</a:t>
          </a:r>
        </a:p>
      </dgm:t>
    </dgm:pt>
    <dgm:pt modelId="{4DD0B71C-9A64-455E-875F-8BCDD8342BE7}" type="parTrans" cxnId="{5AD84131-A54C-4CC1-BA53-18295C97CE51}">
      <dgm:prSet/>
      <dgm:spPr/>
      <dgm:t>
        <a:bodyPr/>
        <a:lstStyle/>
        <a:p>
          <a:endParaRPr lang="en-GB"/>
        </a:p>
      </dgm:t>
    </dgm:pt>
    <dgm:pt modelId="{36796834-FE94-4007-ACA3-14E116049A4B}" type="sibTrans" cxnId="{5AD84131-A54C-4CC1-BA53-18295C97CE51}">
      <dgm:prSet/>
      <dgm:spPr/>
      <dgm:t>
        <a:bodyPr/>
        <a:lstStyle/>
        <a:p>
          <a:endParaRPr lang="en-GB"/>
        </a:p>
      </dgm:t>
    </dgm:pt>
    <dgm:pt modelId="{DEEF0B9B-B3C1-48EC-AA33-1DB0230132AE}">
      <dgm:prSet phldrT="[Text]"/>
      <dgm:spPr/>
      <dgm:t>
        <a:bodyPr/>
        <a:lstStyle/>
        <a:p>
          <a:r>
            <a:rPr lang="en-GB" b="1" dirty="0"/>
            <a:t>Address deconditioning</a:t>
          </a:r>
        </a:p>
      </dgm:t>
    </dgm:pt>
    <dgm:pt modelId="{DE034F86-3AF5-4ABE-B825-5FC4BC5D5CFA}" type="parTrans" cxnId="{D92445E2-A2C9-489F-9AFB-D268887ABB1B}">
      <dgm:prSet/>
      <dgm:spPr/>
      <dgm:t>
        <a:bodyPr/>
        <a:lstStyle/>
        <a:p>
          <a:endParaRPr lang="en-GB"/>
        </a:p>
      </dgm:t>
    </dgm:pt>
    <dgm:pt modelId="{81A5A17C-F084-43FA-BCFB-2AD3F372C65A}" type="sibTrans" cxnId="{D92445E2-A2C9-489F-9AFB-D268887ABB1B}">
      <dgm:prSet/>
      <dgm:spPr/>
      <dgm:t>
        <a:bodyPr/>
        <a:lstStyle/>
        <a:p>
          <a:endParaRPr lang="en-GB"/>
        </a:p>
      </dgm:t>
    </dgm:pt>
    <dgm:pt modelId="{EEF2998C-2C8B-48CD-B2FD-2B372120272B}">
      <dgm:prSet phldrT="[Text]"/>
      <dgm:spPr/>
      <dgm:t>
        <a:bodyPr/>
        <a:lstStyle/>
        <a:p>
          <a:r>
            <a:rPr lang="en-GB" b="1" dirty="0"/>
            <a:t>Improve cardiopulmonary function</a:t>
          </a:r>
        </a:p>
      </dgm:t>
    </dgm:pt>
    <dgm:pt modelId="{9E34438E-6384-4362-A099-ABAED5B0F4A9}" type="parTrans" cxnId="{C54959F1-6762-4CAF-B732-96626BD0767C}">
      <dgm:prSet/>
      <dgm:spPr/>
      <dgm:t>
        <a:bodyPr/>
        <a:lstStyle/>
        <a:p>
          <a:endParaRPr lang="en-GB"/>
        </a:p>
      </dgm:t>
    </dgm:pt>
    <dgm:pt modelId="{82B71567-292C-4817-99AA-12988BAC9ACF}" type="sibTrans" cxnId="{C54959F1-6762-4CAF-B732-96626BD0767C}">
      <dgm:prSet/>
      <dgm:spPr/>
      <dgm:t>
        <a:bodyPr/>
        <a:lstStyle/>
        <a:p>
          <a:endParaRPr lang="en-GB"/>
        </a:p>
      </dgm:t>
    </dgm:pt>
    <dgm:pt modelId="{24B8551F-1CEE-4702-85EB-2848439E2F5F}">
      <dgm:prSet phldrT="[Text]"/>
      <dgm:spPr/>
      <dgm:t>
        <a:bodyPr anchor="t"/>
        <a:lstStyle/>
        <a:p>
          <a:r>
            <a:rPr lang="en-GB" b="1" dirty="0"/>
            <a:t>Reduce psychological symptoms</a:t>
          </a:r>
        </a:p>
      </dgm:t>
    </dgm:pt>
    <dgm:pt modelId="{F156FA25-18AD-461D-82A2-BAA0590C75F2}" type="parTrans" cxnId="{675FF907-7BE3-473B-8691-75B6280D7649}">
      <dgm:prSet/>
      <dgm:spPr/>
      <dgm:t>
        <a:bodyPr/>
        <a:lstStyle/>
        <a:p>
          <a:endParaRPr lang="en-GB"/>
        </a:p>
      </dgm:t>
    </dgm:pt>
    <dgm:pt modelId="{86917F16-8C3D-40E5-AFB6-36489F776D54}" type="sibTrans" cxnId="{675FF907-7BE3-473B-8691-75B6280D7649}">
      <dgm:prSet/>
      <dgm:spPr/>
      <dgm:t>
        <a:bodyPr/>
        <a:lstStyle/>
        <a:p>
          <a:endParaRPr lang="en-GB"/>
        </a:p>
      </dgm:t>
    </dgm:pt>
    <dgm:pt modelId="{24AA36DC-9FA8-4FE2-8349-97C2D84F9DF2}">
      <dgm:prSet phldrT="[Text]"/>
      <dgm:spPr/>
      <dgm:t>
        <a:bodyPr anchor="t"/>
        <a:lstStyle/>
        <a:p>
          <a:r>
            <a:rPr lang="en-GB" b="1" dirty="0"/>
            <a:t>Breathing</a:t>
          </a:r>
        </a:p>
        <a:p>
          <a:r>
            <a:rPr lang="en-GB" b="1" dirty="0"/>
            <a:t> retraining</a:t>
          </a:r>
        </a:p>
      </dgm:t>
    </dgm:pt>
    <dgm:pt modelId="{03C0D472-47B3-4B65-A092-EF0EBFCC4A5C}" type="parTrans" cxnId="{02868F7F-3528-4491-B1A9-58F94A1E965E}">
      <dgm:prSet/>
      <dgm:spPr/>
      <dgm:t>
        <a:bodyPr/>
        <a:lstStyle/>
        <a:p>
          <a:endParaRPr lang="en-GB"/>
        </a:p>
      </dgm:t>
    </dgm:pt>
    <dgm:pt modelId="{81BDA328-EDFB-4261-8EE7-A5315ED1F07C}" type="sibTrans" cxnId="{02868F7F-3528-4491-B1A9-58F94A1E965E}">
      <dgm:prSet/>
      <dgm:spPr/>
      <dgm:t>
        <a:bodyPr/>
        <a:lstStyle/>
        <a:p>
          <a:endParaRPr lang="en-GB"/>
        </a:p>
      </dgm:t>
    </dgm:pt>
    <dgm:pt modelId="{4AD2BCCC-C50B-4DE2-9DD6-71DC3FC2620F}" type="pres">
      <dgm:prSet presAssocID="{D2675545-5D90-4B17-8635-3D31C14503CE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4EED17E-68C0-4A02-948C-40479F601BF3}" type="pres">
      <dgm:prSet presAssocID="{D2675545-5D90-4B17-8635-3D31C14503CE}" presName="matrix" presStyleCnt="0"/>
      <dgm:spPr/>
    </dgm:pt>
    <dgm:pt modelId="{60C6564E-AAA9-473D-8273-34D8651C0516}" type="pres">
      <dgm:prSet presAssocID="{D2675545-5D90-4B17-8635-3D31C14503CE}" presName="tile1" presStyleLbl="node1" presStyleIdx="0" presStyleCnt="4" custLinFactNeighborX="0"/>
      <dgm:spPr/>
    </dgm:pt>
    <dgm:pt modelId="{C09824F4-3DE8-45B7-B195-034D822A8AA1}" type="pres">
      <dgm:prSet presAssocID="{D2675545-5D90-4B17-8635-3D31C14503C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39D2D82-EA34-4BAA-9B19-EDA93B960227}" type="pres">
      <dgm:prSet presAssocID="{D2675545-5D90-4B17-8635-3D31C14503CE}" presName="tile2" presStyleLbl="node1" presStyleIdx="1" presStyleCnt="4"/>
      <dgm:spPr/>
    </dgm:pt>
    <dgm:pt modelId="{875584D1-AB08-4E04-8312-DCC724269BB0}" type="pres">
      <dgm:prSet presAssocID="{D2675545-5D90-4B17-8635-3D31C14503C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C3EADDF5-7C69-4D23-8141-CECD7AA3E703}" type="pres">
      <dgm:prSet presAssocID="{D2675545-5D90-4B17-8635-3D31C14503CE}" presName="tile3" presStyleLbl="node1" presStyleIdx="2" presStyleCnt="4"/>
      <dgm:spPr/>
    </dgm:pt>
    <dgm:pt modelId="{62671C01-43BC-4D8D-BA68-2C4CFDCCCF81}" type="pres">
      <dgm:prSet presAssocID="{D2675545-5D90-4B17-8635-3D31C14503C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5DD8BC3-ABEE-4A07-98A3-B482923D7B79}" type="pres">
      <dgm:prSet presAssocID="{D2675545-5D90-4B17-8635-3D31C14503CE}" presName="tile4" presStyleLbl="node1" presStyleIdx="3" presStyleCnt="4"/>
      <dgm:spPr/>
    </dgm:pt>
    <dgm:pt modelId="{C455E9B8-D151-4673-B61C-62455EC28E75}" type="pres">
      <dgm:prSet presAssocID="{D2675545-5D90-4B17-8635-3D31C14503C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50AFDCEC-D3BD-4300-A967-EEC0F7715137}" type="pres">
      <dgm:prSet presAssocID="{D2675545-5D90-4B17-8635-3D31C14503CE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675FF907-7BE3-473B-8691-75B6280D7649}" srcId="{F09D488E-DC43-4643-835D-A281125B6714}" destId="{24B8551F-1CEE-4702-85EB-2848439E2F5F}" srcOrd="2" destOrd="0" parTransId="{F156FA25-18AD-461D-82A2-BAA0590C75F2}" sibTransId="{86917F16-8C3D-40E5-AFB6-36489F776D54}"/>
    <dgm:cxn modelId="{521CF629-E5B2-47F5-9A8E-BA15E41B9CB4}" type="presOf" srcId="{EEF2998C-2C8B-48CD-B2FD-2B372120272B}" destId="{875584D1-AB08-4E04-8312-DCC724269BB0}" srcOrd="1" destOrd="0" presId="urn:microsoft.com/office/officeart/2005/8/layout/matrix1"/>
    <dgm:cxn modelId="{93A21530-6D68-4BB4-8DC8-F911B17D5FD1}" type="presOf" srcId="{F09D488E-DC43-4643-835D-A281125B6714}" destId="{50AFDCEC-D3BD-4300-A967-EEC0F7715137}" srcOrd="0" destOrd="0" presId="urn:microsoft.com/office/officeart/2005/8/layout/matrix1"/>
    <dgm:cxn modelId="{5AD84131-A54C-4CC1-BA53-18295C97CE51}" srcId="{D2675545-5D90-4B17-8635-3D31C14503CE}" destId="{F09D488E-DC43-4643-835D-A281125B6714}" srcOrd="0" destOrd="0" parTransId="{4DD0B71C-9A64-455E-875F-8BCDD8342BE7}" sibTransId="{36796834-FE94-4007-ACA3-14E116049A4B}"/>
    <dgm:cxn modelId="{02868F7F-3528-4491-B1A9-58F94A1E965E}" srcId="{F09D488E-DC43-4643-835D-A281125B6714}" destId="{24AA36DC-9FA8-4FE2-8349-97C2D84F9DF2}" srcOrd="3" destOrd="0" parTransId="{03C0D472-47B3-4B65-A092-EF0EBFCC4A5C}" sibTransId="{81BDA328-EDFB-4261-8EE7-A5315ED1F07C}"/>
    <dgm:cxn modelId="{9027DA86-50DE-4803-B7B3-ECE48146346B}" type="presOf" srcId="{DEEF0B9B-B3C1-48EC-AA33-1DB0230132AE}" destId="{C09824F4-3DE8-45B7-B195-034D822A8AA1}" srcOrd="1" destOrd="0" presId="urn:microsoft.com/office/officeart/2005/8/layout/matrix1"/>
    <dgm:cxn modelId="{7FEB0490-241B-4B77-B452-DB213EF8602A}" type="presOf" srcId="{24B8551F-1CEE-4702-85EB-2848439E2F5F}" destId="{C3EADDF5-7C69-4D23-8141-CECD7AA3E703}" srcOrd="0" destOrd="0" presId="urn:microsoft.com/office/officeart/2005/8/layout/matrix1"/>
    <dgm:cxn modelId="{7AB332A1-EE52-48EF-8862-97EEF1AF897D}" type="presOf" srcId="{24AA36DC-9FA8-4FE2-8349-97C2D84F9DF2}" destId="{05DD8BC3-ABEE-4A07-98A3-B482923D7B79}" srcOrd="0" destOrd="0" presId="urn:microsoft.com/office/officeart/2005/8/layout/matrix1"/>
    <dgm:cxn modelId="{6BDABCAA-60A9-4817-B5A5-FFBF22E89195}" type="presOf" srcId="{24B8551F-1CEE-4702-85EB-2848439E2F5F}" destId="{62671C01-43BC-4D8D-BA68-2C4CFDCCCF81}" srcOrd="1" destOrd="0" presId="urn:microsoft.com/office/officeart/2005/8/layout/matrix1"/>
    <dgm:cxn modelId="{2C72D7AE-EEEE-4CF2-89DA-F5948780568A}" type="presOf" srcId="{DEEF0B9B-B3C1-48EC-AA33-1DB0230132AE}" destId="{60C6564E-AAA9-473D-8273-34D8651C0516}" srcOrd="0" destOrd="0" presId="urn:microsoft.com/office/officeart/2005/8/layout/matrix1"/>
    <dgm:cxn modelId="{04DA8CB7-856B-47C2-A831-F48A0B19F3E7}" type="presOf" srcId="{EEF2998C-2C8B-48CD-B2FD-2B372120272B}" destId="{539D2D82-EA34-4BAA-9B19-EDA93B960227}" srcOrd="0" destOrd="0" presId="urn:microsoft.com/office/officeart/2005/8/layout/matrix1"/>
    <dgm:cxn modelId="{F3EDA1DC-3A6F-46AC-8993-9593D6BEF2DD}" type="presOf" srcId="{D2675545-5D90-4B17-8635-3D31C14503CE}" destId="{4AD2BCCC-C50B-4DE2-9DD6-71DC3FC2620F}" srcOrd="0" destOrd="0" presId="urn:microsoft.com/office/officeart/2005/8/layout/matrix1"/>
    <dgm:cxn modelId="{D92445E2-A2C9-489F-9AFB-D268887ABB1B}" srcId="{F09D488E-DC43-4643-835D-A281125B6714}" destId="{DEEF0B9B-B3C1-48EC-AA33-1DB0230132AE}" srcOrd="0" destOrd="0" parTransId="{DE034F86-3AF5-4ABE-B825-5FC4BC5D5CFA}" sibTransId="{81A5A17C-F084-43FA-BCFB-2AD3F372C65A}"/>
    <dgm:cxn modelId="{959A42E4-043B-46D1-B1FD-9AE5C014DCD6}" type="presOf" srcId="{24AA36DC-9FA8-4FE2-8349-97C2D84F9DF2}" destId="{C455E9B8-D151-4673-B61C-62455EC28E75}" srcOrd="1" destOrd="0" presId="urn:microsoft.com/office/officeart/2005/8/layout/matrix1"/>
    <dgm:cxn modelId="{C54959F1-6762-4CAF-B732-96626BD0767C}" srcId="{F09D488E-DC43-4643-835D-A281125B6714}" destId="{EEF2998C-2C8B-48CD-B2FD-2B372120272B}" srcOrd="1" destOrd="0" parTransId="{9E34438E-6384-4362-A099-ABAED5B0F4A9}" sibTransId="{82B71567-292C-4817-99AA-12988BAC9ACF}"/>
    <dgm:cxn modelId="{1CB04300-B0D2-4D29-A44F-3E97FD4358DD}" type="presParOf" srcId="{4AD2BCCC-C50B-4DE2-9DD6-71DC3FC2620F}" destId="{24EED17E-68C0-4A02-948C-40479F601BF3}" srcOrd="0" destOrd="0" presId="urn:microsoft.com/office/officeart/2005/8/layout/matrix1"/>
    <dgm:cxn modelId="{2E902056-7988-4843-8051-71DF5A1831FA}" type="presParOf" srcId="{24EED17E-68C0-4A02-948C-40479F601BF3}" destId="{60C6564E-AAA9-473D-8273-34D8651C0516}" srcOrd="0" destOrd="0" presId="urn:microsoft.com/office/officeart/2005/8/layout/matrix1"/>
    <dgm:cxn modelId="{10626F71-F517-4B4E-91EB-F394DAE22923}" type="presParOf" srcId="{24EED17E-68C0-4A02-948C-40479F601BF3}" destId="{C09824F4-3DE8-45B7-B195-034D822A8AA1}" srcOrd="1" destOrd="0" presId="urn:microsoft.com/office/officeart/2005/8/layout/matrix1"/>
    <dgm:cxn modelId="{BB1C0E88-CA9F-4342-A8DB-BB5A597AD0FF}" type="presParOf" srcId="{24EED17E-68C0-4A02-948C-40479F601BF3}" destId="{539D2D82-EA34-4BAA-9B19-EDA93B960227}" srcOrd="2" destOrd="0" presId="urn:microsoft.com/office/officeart/2005/8/layout/matrix1"/>
    <dgm:cxn modelId="{3709B40F-2FE7-4F32-AF8E-C58A611BB8E4}" type="presParOf" srcId="{24EED17E-68C0-4A02-948C-40479F601BF3}" destId="{875584D1-AB08-4E04-8312-DCC724269BB0}" srcOrd="3" destOrd="0" presId="urn:microsoft.com/office/officeart/2005/8/layout/matrix1"/>
    <dgm:cxn modelId="{118B7DF2-EA1D-4F83-A3E6-25A03C8AFDCB}" type="presParOf" srcId="{24EED17E-68C0-4A02-948C-40479F601BF3}" destId="{C3EADDF5-7C69-4D23-8141-CECD7AA3E703}" srcOrd="4" destOrd="0" presId="urn:microsoft.com/office/officeart/2005/8/layout/matrix1"/>
    <dgm:cxn modelId="{FC643811-83E5-47E8-B022-AECE5276F926}" type="presParOf" srcId="{24EED17E-68C0-4A02-948C-40479F601BF3}" destId="{62671C01-43BC-4D8D-BA68-2C4CFDCCCF81}" srcOrd="5" destOrd="0" presId="urn:microsoft.com/office/officeart/2005/8/layout/matrix1"/>
    <dgm:cxn modelId="{96013D7F-A969-417E-A507-40ABB057A16C}" type="presParOf" srcId="{24EED17E-68C0-4A02-948C-40479F601BF3}" destId="{05DD8BC3-ABEE-4A07-98A3-B482923D7B79}" srcOrd="6" destOrd="0" presId="urn:microsoft.com/office/officeart/2005/8/layout/matrix1"/>
    <dgm:cxn modelId="{F2A8BCE7-9743-4EB1-B974-977C3F0E6812}" type="presParOf" srcId="{24EED17E-68C0-4A02-948C-40479F601BF3}" destId="{C455E9B8-D151-4673-B61C-62455EC28E75}" srcOrd="7" destOrd="0" presId="urn:microsoft.com/office/officeart/2005/8/layout/matrix1"/>
    <dgm:cxn modelId="{F99F27DB-41D7-40FE-B3AD-B34F2D650510}" type="presParOf" srcId="{4AD2BCCC-C50B-4DE2-9DD6-71DC3FC2620F}" destId="{50AFDCEC-D3BD-4300-A967-EEC0F771513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6564E-AAA9-473D-8273-34D8651C0516}">
      <dsp:nvSpPr>
        <dsp:cNvPr id="0" name=""/>
        <dsp:cNvSpPr/>
      </dsp:nvSpPr>
      <dsp:spPr>
        <a:xfrm rot="16200000">
          <a:off x="387780" y="-387780"/>
          <a:ext cx="1239106" cy="2014667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Address deconditioning</a:t>
          </a:r>
        </a:p>
      </dsp:txBody>
      <dsp:txXfrm rot="5400000">
        <a:off x="-1" y="1"/>
        <a:ext cx="2014667" cy="929329"/>
      </dsp:txXfrm>
    </dsp:sp>
    <dsp:sp modelId="{539D2D82-EA34-4BAA-9B19-EDA93B960227}">
      <dsp:nvSpPr>
        <dsp:cNvPr id="0" name=""/>
        <dsp:cNvSpPr/>
      </dsp:nvSpPr>
      <dsp:spPr>
        <a:xfrm>
          <a:off x="2014667" y="0"/>
          <a:ext cx="2014667" cy="123910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Improve cardiopulmonary function</a:t>
          </a:r>
        </a:p>
      </dsp:txBody>
      <dsp:txXfrm>
        <a:off x="2014667" y="0"/>
        <a:ext cx="2014667" cy="929329"/>
      </dsp:txXfrm>
    </dsp:sp>
    <dsp:sp modelId="{C3EADDF5-7C69-4D23-8141-CECD7AA3E703}">
      <dsp:nvSpPr>
        <dsp:cNvPr id="0" name=""/>
        <dsp:cNvSpPr/>
      </dsp:nvSpPr>
      <dsp:spPr>
        <a:xfrm rot="10800000">
          <a:off x="0" y="1239106"/>
          <a:ext cx="2014667" cy="123910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Reduce psychological symptoms</a:t>
          </a:r>
        </a:p>
      </dsp:txBody>
      <dsp:txXfrm rot="10800000">
        <a:off x="0" y="1548882"/>
        <a:ext cx="2014667" cy="929329"/>
      </dsp:txXfrm>
    </dsp:sp>
    <dsp:sp modelId="{05DD8BC3-ABEE-4A07-98A3-B482923D7B79}">
      <dsp:nvSpPr>
        <dsp:cNvPr id="0" name=""/>
        <dsp:cNvSpPr/>
      </dsp:nvSpPr>
      <dsp:spPr>
        <a:xfrm rot="5400000">
          <a:off x="2402447" y="851325"/>
          <a:ext cx="1239106" cy="2014667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Breathing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 retraining</a:t>
          </a:r>
        </a:p>
      </dsp:txBody>
      <dsp:txXfrm rot="-5400000">
        <a:off x="2014666" y="1548882"/>
        <a:ext cx="2014667" cy="929329"/>
      </dsp:txXfrm>
    </dsp:sp>
    <dsp:sp modelId="{50AFDCEC-D3BD-4300-A967-EEC0F7715137}">
      <dsp:nvSpPr>
        <dsp:cNvPr id="0" name=""/>
        <dsp:cNvSpPr/>
      </dsp:nvSpPr>
      <dsp:spPr>
        <a:xfrm>
          <a:off x="1410266" y="929329"/>
          <a:ext cx="1208800" cy="619553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rgbClr val="C00000"/>
              </a:solidFill>
            </a:rPr>
            <a:t>Mechanism of effect</a:t>
          </a:r>
        </a:p>
      </dsp:txBody>
      <dsp:txXfrm>
        <a:off x="1440510" y="959573"/>
        <a:ext cx="1148312" cy="5590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8D237-036D-44C8-9A0B-EC6A0C896FF0}" type="datetimeFigureOut">
              <a:rPr lang="en-GB" smtClean="0"/>
              <a:t>01/12/2023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7A3CA-3A46-4717-97A2-F2FD487325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301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086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1" dirty="0">
                <a:solidFill>
                  <a:schemeClr val="accent1"/>
                </a:solidFill>
              </a:rPr>
              <a:t>13 studies: Unclear risk of bias</a:t>
            </a:r>
          </a:p>
          <a:p>
            <a:pPr algn="l"/>
            <a:r>
              <a:rPr lang="en-GB" b="1" dirty="0">
                <a:solidFill>
                  <a:schemeClr val="accent1"/>
                </a:solidFill>
              </a:rPr>
              <a:t>4 studies: High risk of bias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015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900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817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% is percentage of the intervention or control arm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019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0244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5431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014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33F17CC3-1F7F-4AFB-A129-FB330047D0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A926BF40-88B4-4414-8417-259C115C683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However, we did identify novel findings around home exercise programmes that could inform future studies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3475AF4B-1333-44BF-A236-BC72C484CD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4365F8B-0262-48D8-A495-C5B1E4178E95}" type="slidenum">
              <a:rPr lang="en-US" altLang="en-US" smtClean="0">
                <a:latin typeface="Frutiger"/>
              </a:rPr>
              <a:pPr>
                <a:spcBef>
                  <a:spcPct val="0"/>
                </a:spcBef>
              </a:pPr>
              <a:t>17</a:t>
            </a:fld>
            <a:endParaRPr lang="en-US" altLang="en-US">
              <a:latin typeface="Frutiger"/>
            </a:endParaRPr>
          </a:p>
        </p:txBody>
      </p:sp>
    </p:spTree>
    <p:extLst>
      <p:ext uri="{BB962C8B-B14F-4D97-AF65-F5344CB8AC3E}">
        <p14:creationId xmlns:p14="http://schemas.microsoft.com/office/powerpoint/2010/main" val="4215689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33F17CC3-1F7F-4AFB-A129-FB330047D0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A926BF40-88B4-4414-8417-259C115C683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3475AF4B-1333-44BF-A236-BC72C484CD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4365F8B-0262-48D8-A495-C5B1E4178E95}" type="slidenum">
              <a:rPr lang="en-US" altLang="en-US" smtClean="0">
                <a:latin typeface="Frutiger"/>
              </a:rPr>
              <a:pPr>
                <a:spcBef>
                  <a:spcPct val="0"/>
                </a:spcBef>
              </a:pPr>
              <a:t>18</a:t>
            </a:fld>
            <a:endParaRPr lang="en-US" altLang="en-US">
              <a:latin typeface="Frutiger"/>
            </a:endParaRPr>
          </a:p>
        </p:txBody>
      </p:sp>
    </p:spTree>
    <p:extLst>
      <p:ext uri="{BB962C8B-B14F-4D97-AF65-F5344CB8AC3E}">
        <p14:creationId xmlns:p14="http://schemas.microsoft.com/office/powerpoint/2010/main" val="2126037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270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534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9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267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37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677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41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7A3CA-3A46-4717-97A2-F2FD4873250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4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152117" y="0"/>
            <a:ext cx="5039883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07" r="34250"/>
          <a:stretch/>
        </p:blipFill>
        <p:spPr>
          <a:xfrm>
            <a:off x="6403753" y="0"/>
            <a:ext cx="844375" cy="6858000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8" name="Group 7"/>
          <p:cNvGrpSpPr/>
          <p:nvPr userDrawn="1"/>
        </p:nvGrpSpPr>
        <p:grpSpPr>
          <a:xfrm>
            <a:off x="5791857" y="1"/>
            <a:ext cx="611849" cy="6858000"/>
            <a:chOff x="8924955" y="2492896"/>
            <a:chExt cx="94075" cy="2544655"/>
          </a:xfrm>
        </p:grpSpPr>
        <p:sp>
          <p:nvSpPr>
            <p:cNvPr id="11" name="Rectangle 10"/>
            <p:cNvSpPr/>
            <p:nvPr userDrawn="1"/>
          </p:nvSpPr>
          <p:spPr>
            <a:xfrm flipH="1">
              <a:off x="8924955" y="2492896"/>
              <a:ext cx="72000" cy="2544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/>
            </a:p>
          </p:txBody>
        </p:sp>
        <p:sp>
          <p:nvSpPr>
            <p:cNvPr id="10" name="Rectangle 9"/>
            <p:cNvSpPr/>
            <p:nvPr userDrawn="1"/>
          </p:nvSpPr>
          <p:spPr>
            <a:xfrm flipH="1">
              <a:off x="8996171" y="2492896"/>
              <a:ext cx="22859" cy="25446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1399" y="2130426"/>
            <a:ext cx="5446549" cy="1470025"/>
          </a:xfrm>
        </p:spPr>
        <p:txBody>
          <a:bodyPr lIns="36000" rIns="36000">
            <a:normAutofit/>
          </a:bodyPr>
          <a:lstStyle>
            <a:lvl1pPr algn="l">
              <a:defRPr sz="3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1399" y="3620616"/>
            <a:ext cx="5446548" cy="1752600"/>
          </a:xfrm>
        </p:spPr>
        <p:txBody>
          <a:bodyPr lIns="36000" rIns="36000">
            <a:normAutofit/>
          </a:bodyPr>
          <a:lstStyle>
            <a:lvl1pPr marL="0" indent="0" algn="l">
              <a:buNone/>
              <a:defRPr sz="1600" b="1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22" y="295900"/>
            <a:ext cx="2457103" cy="67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90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14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3CCB5-4740-432C-BEC8-CE5EDCA961F2}" type="datetime4">
              <a:rPr lang="en-GB" smtClean="0"/>
              <a:pPr/>
              <a:t>01 December 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194A1-5B28-41B4-A256-7AB6569927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91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F753-14DC-4C2A-A5C1-FA9B083AF613}" type="datetimeFigureOut">
              <a:rPr lang="en-GB" smtClean="0"/>
              <a:t>01/12/2023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B8F26-2883-41D3-AA6E-2889B4751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493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9800" y="198913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CF8038F-091E-4FDA-89D7-91BDFAF17C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95BCC25-27F9-4706-A4F2-CC479528CF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7009A-360D-4808-9681-90D6242730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CF52E0-731F-487C-93E8-12A4B334DAB4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388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453189"/>
            <a:ext cx="12192000" cy="4048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7790" y="269776"/>
            <a:ext cx="11088797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7790" y="1772817"/>
            <a:ext cx="1108879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44835" y="269777"/>
            <a:ext cx="1727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993CCB5-4740-432C-BEC8-CE5EDCA961F2}" type="datetime4">
              <a:rPr lang="en-GB" smtClean="0"/>
              <a:pPr/>
              <a:t>01 December 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1040" y="6426299"/>
            <a:ext cx="66192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20" baseline="0">
                <a:solidFill>
                  <a:schemeClr val="accent1"/>
                </a:solidFill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8288" y="642629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/>
                </a:solidFill>
              </a:defRPr>
            </a:lvl1pPr>
          </a:lstStyle>
          <a:p>
            <a:fld id="{786194A1-5B28-41B4-A256-7AB656992733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3" name="Group 12"/>
          <p:cNvGrpSpPr/>
          <p:nvPr/>
        </p:nvGrpSpPr>
        <p:grpSpPr>
          <a:xfrm>
            <a:off x="11764068" y="0"/>
            <a:ext cx="434405" cy="6858000"/>
            <a:chOff x="8924955" y="2492896"/>
            <a:chExt cx="223902" cy="2544655"/>
          </a:xfrm>
        </p:grpSpPr>
        <p:sp>
          <p:nvSpPr>
            <p:cNvPr id="9" name="Rectangle 8"/>
            <p:cNvSpPr/>
            <p:nvPr userDrawn="1"/>
          </p:nvSpPr>
          <p:spPr>
            <a:xfrm>
              <a:off x="9041353" y="2492896"/>
              <a:ext cx="107504" cy="25446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/>
            </a:p>
          </p:txBody>
        </p:sp>
        <p:sp>
          <p:nvSpPr>
            <p:cNvPr id="10" name="Rectangle 9"/>
            <p:cNvSpPr/>
            <p:nvPr userDrawn="1"/>
          </p:nvSpPr>
          <p:spPr>
            <a:xfrm flipH="1">
              <a:off x="8996171" y="2492896"/>
              <a:ext cx="45719" cy="25446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/>
            </a:p>
          </p:txBody>
        </p:sp>
        <p:sp>
          <p:nvSpPr>
            <p:cNvPr id="12" name="Rectangle 11"/>
            <p:cNvSpPr/>
            <p:nvPr userDrawn="1"/>
          </p:nvSpPr>
          <p:spPr>
            <a:xfrm flipH="1">
              <a:off x="8924955" y="2492896"/>
              <a:ext cx="72000" cy="2544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1627" y="6502536"/>
            <a:ext cx="21559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spc="20" baseline="0">
                <a:solidFill>
                  <a:schemeClr val="accent1"/>
                </a:solidFill>
              </a:rPr>
              <a:t>Brunel University London </a:t>
            </a:r>
          </a:p>
        </p:txBody>
      </p:sp>
    </p:spTree>
    <p:extLst>
      <p:ext uri="{BB962C8B-B14F-4D97-AF65-F5344CB8AC3E}">
        <p14:creationId xmlns:p14="http://schemas.microsoft.com/office/powerpoint/2010/main" val="154709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200"/>
        </a:spcAft>
        <a:buClr>
          <a:schemeClr val="accent2"/>
        </a:buClr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spcBef>
          <a:spcPts val="0"/>
        </a:spcBef>
        <a:spcAft>
          <a:spcPts val="1200"/>
        </a:spcAft>
        <a:buClr>
          <a:schemeClr val="accent2"/>
        </a:buClr>
        <a:buFont typeface="Arial" panose="020B0604020202020204" pitchFamily="34" charset="0"/>
        <a:buChar char="&gt;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449263" indent="-179388" algn="l" defTabSz="914400" rtl="0" eaLnBrk="1" latinLnBrk="0" hangingPunct="1">
        <a:spcBef>
          <a:spcPts val="0"/>
        </a:spcBef>
        <a:spcAft>
          <a:spcPts val="1200"/>
        </a:spcAft>
        <a:buClr>
          <a:schemeClr val="accent2"/>
        </a:buClr>
        <a:buFont typeface="Arial" panose="020B0604020202020204" pitchFamily="34" charset="0"/>
        <a:buChar char="&gt;"/>
        <a:defRPr sz="1200" kern="1200">
          <a:solidFill>
            <a:schemeClr val="tx2"/>
          </a:solidFill>
          <a:latin typeface="+mn-lt"/>
          <a:ea typeface="+mn-ea"/>
          <a:cs typeface="+mn-cs"/>
        </a:defRPr>
      </a:lvl3pPr>
      <a:lvl4pPr marL="719138" indent="-179388" algn="l" defTabSz="914400" rtl="0" eaLnBrk="1" latinLnBrk="0" hangingPunct="1">
        <a:spcBef>
          <a:spcPts val="0"/>
        </a:spcBef>
        <a:spcAft>
          <a:spcPts val="1200"/>
        </a:spcAft>
        <a:buClr>
          <a:schemeClr val="accent2"/>
        </a:buClr>
        <a:buFont typeface="Arial" panose="020B0604020202020204" pitchFamily="34" charset="0"/>
        <a:buChar char="&gt;"/>
        <a:defRPr sz="1100" kern="1200">
          <a:solidFill>
            <a:schemeClr val="tx2"/>
          </a:solidFill>
          <a:latin typeface="+mn-lt"/>
          <a:ea typeface="+mn-ea"/>
          <a:cs typeface="+mn-cs"/>
        </a:defRPr>
      </a:lvl4pPr>
      <a:lvl5pPr marL="989013" indent="-179388" algn="l" defTabSz="914400" rtl="0" eaLnBrk="1" latinLnBrk="0" hangingPunct="1">
        <a:spcBef>
          <a:spcPts val="0"/>
        </a:spcBef>
        <a:spcAft>
          <a:spcPts val="1200"/>
        </a:spcAft>
        <a:buClr>
          <a:schemeClr val="accent2"/>
        </a:buClr>
        <a:buFont typeface="Arial" panose="020B0604020202020204" pitchFamily="34" charset="0"/>
        <a:buChar char="&gt;"/>
        <a:defRPr sz="11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8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1.xml"/><Relationship Id="rId5" Type="http://schemas.openxmlformats.org/officeDocument/2006/relationships/image" Target="../media/image10.png"/><Relationship Id="rId10" Type="http://schemas.microsoft.com/office/2007/relationships/diagramDrawing" Target="../diagrams/drawing1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9219D63-DFEF-4907-A9B8-88AE38EE1FF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10462" y="4453306"/>
            <a:ext cx="11191068" cy="1959369"/>
          </a:xfrm>
        </p:spPr>
        <p:txBody>
          <a:bodyPr>
            <a:normAutofit lnSpcReduction="10000"/>
          </a:bodyPr>
          <a:lstStyle/>
          <a:p>
            <a:pPr algn="ctr"/>
            <a:r>
              <a:rPr lang="en-GB" sz="2500" b="1" dirty="0">
                <a:solidFill>
                  <a:schemeClr val="accent1"/>
                </a:solidFill>
              </a:rPr>
              <a:t>Dr Claire Nolan</a:t>
            </a:r>
          </a:p>
          <a:p>
            <a:pPr algn="ctr"/>
            <a:r>
              <a:rPr lang="en-GB" sz="2000" b="1" dirty="0">
                <a:solidFill>
                  <a:schemeClr val="accent1"/>
                </a:solidFill>
              </a:rPr>
              <a:t>Lecturer in Physiotherapy, Brunel University London</a:t>
            </a:r>
          </a:p>
          <a:p>
            <a:pPr algn="ctr"/>
            <a:endParaRPr lang="en-GB" sz="2000" b="1" dirty="0">
              <a:solidFill>
                <a:schemeClr val="accent1"/>
              </a:solidFill>
            </a:endParaRPr>
          </a:p>
          <a:p>
            <a:pPr algn="ctr"/>
            <a:r>
              <a:rPr lang="en-GB" sz="2000" b="1" dirty="0">
                <a:solidFill>
                  <a:schemeClr val="accent1"/>
                </a:solidFill>
              </a:rPr>
              <a:t>Dr L Brighton, Ms Y Mo, Dr J Bayly, Prof I Higginson, Prof W Man, Prof M Maddocks</a:t>
            </a:r>
          </a:p>
          <a:p>
            <a:pPr algn="ctr"/>
            <a:endParaRPr lang="en-GB" sz="2000" b="1" dirty="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072AB-3D1C-4C69-B6EC-9EEAB67C4C0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10462" y="2451212"/>
            <a:ext cx="11191067" cy="1490869"/>
          </a:xfrm>
        </p:spPr>
        <p:txBody>
          <a:bodyPr>
            <a:noAutofit/>
          </a:bodyPr>
          <a:lstStyle/>
          <a:p>
            <a:pPr algn="ctr"/>
            <a:r>
              <a:rPr lang="en-GB" sz="3000" dirty="0"/>
              <a:t>Meditative movement for breathlessness in advanced COPD or cancer: a systematic review and meta-analysis</a:t>
            </a:r>
            <a:endParaRPr lang="en-GB" sz="3000" b="1" dirty="0"/>
          </a:p>
        </p:txBody>
      </p:sp>
      <p:pic>
        <p:nvPicPr>
          <p:cNvPr id="4" name="Picture 3" descr="Brunel Alumni Network">
            <a:extLst>
              <a:ext uri="{FF2B5EF4-FFF2-40B4-BE49-F238E27FC236}">
                <a16:creationId xmlns:a16="http://schemas.microsoft.com/office/drawing/2014/main" id="{873C9FBA-A168-4FBF-B73C-4C6E45CDE08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040" y="0"/>
            <a:ext cx="2384042" cy="1127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Homepage | Royal Brompton &amp; Harefield hospitals">
            <a:extLst>
              <a:ext uri="{FF2B5EF4-FFF2-40B4-BE49-F238E27FC236}">
                <a16:creationId xmlns:a16="http://schemas.microsoft.com/office/drawing/2014/main" id="{6B4BD4B0-A449-4B34-B3A1-1F24D2007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34" y="748931"/>
            <a:ext cx="27368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A87F67-0C4C-467A-BD46-D0F5751325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0722" y="102019"/>
            <a:ext cx="1240807" cy="9239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654E7D-DE66-4FE2-957F-FC415A92F9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34" y="1424939"/>
            <a:ext cx="1047617" cy="4235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15ADCA-35DC-430A-B544-68E674A1D4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634" y="254180"/>
            <a:ext cx="2924583" cy="3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9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EF6879-9A12-489F-9160-A6466DDD774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54" y="1530768"/>
            <a:ext cx="9086445" cy="379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5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145974" y="27217"/>
            <a:ext cx="1566384" cy="940287"/>
          </a:xfrm>
          <a:ln w="38100">
            <a:solidFill>
              <a:srgbClr val="C00000"/>
            </a:solidFill>
          </a:ln>
        </p:spPr>
        <p:txBody>
          <a:bodyPr>
            <a:normAutofit fontScale="62500" lnSpcReduction="20000"/>
          </a:bodyPr>
          <a:lstStyle/>
          <a:p>
            <a:pPr algn="ctr"/>
            <a:r>
              <a:rPr lang="en-GB" sz="3300" b="1" dirty="0">
                <a:solidFill>
                  <a:srgbClr val="C00000"/>
                </a:solidFill>
                <a:cs typeface="Calibri" panose="020F0502020204030204" pitchFamily="34" charset="0"/>
              </a:rPr>
              <a:t>14 studies</a:t>
            </a:r>
          </a:p>
          <a:p>
            <a:pPr algn="ctr"/>
            <a:r>
              <a:rPr lang="en-GB" sz="3300" b="1" dirty="0">
                <a:solidFill>
                  <a:srgbClr val="C00000"/>
                </a:solidFill>
                <a:cs typeface="Calibri" panose="020F0502020204030204" pitchFamily="34" charset="0"/>
              </a:rPr>
              <a:t>n=671</a:t>
            </a: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Results: Breathlessness – primary outcome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8D00C1-034C-4263-9D82-AD2305E85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49" y="1193135"/>
            <a:ext cx="10221810" cy="415089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ED5987-6F6C-4A3D-A80D-511764B5ADAB}"/>
              </a:ext>
            </a:extLst>
          </p:cNvPr>
          <p:cNvSpPr txBox="1">
            <a:spLocks/>
          </p:cNvSpPr>
          <p:nvPr/>
        </p:nvSpPr>
        <p:spPr>
          <a:xfrm>
            <a:off x="0" y="5569663"/>
            <a:ext cx="11712358" cy="899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 algn="ctr">
              <a:buNone/>
            </a:pPr>
            <a:r>
              <a:rPr lang="en-GB" sz="1800" b="1" dirty="0">
                <a:solidFill>
                  <a:schemeClr val="accent1"/>
                </a:solidFill>
              </a:rPr>
              <a:t>No significant difference in mean difference between meditative movement and control</a:t>
            </a:r>
          </a:p>
          <a:p>
            <a:pPr lvl="1" indent="0" algn="ctr">
              <a:buNone/>
            </a:pPr>
            <a:r>
              <a:rPr lang="en-GB" sz="1800" b="1" dirty="0">
                <a:solidFill>
                  <a:schemeClr val="accent1"/>
                </a:solidFill>
              </a:rPr>
              <a:t>Same result for sub-group analyses: comparator intervention, disease, intervention</a:t>
            </a:r>
          </a:p>
        </p:txBody>
      </p:sp>
    </p:spTree>
    <p:extLst>
      <p:ext uri="{BB962C8B-B14F-4D97-AF65-F5344CB8AC3E}">
        <p14:creationId xmlns:p14="http://schemas.microsoft.com/office/powerpoint/2010/main" val="106600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153402" y="3069831"/>
            <a:ext cx="1566384" cy="940287"/>
          </a:xfrm>
          <a:ln w="38100">
            <a:solidFill>
              <a:srgbClr val="C00000"/>
            </a:solidFill>
          </a:ln>
        </p:spPr>
        <p:txBody>
          <a:bodyPr>
            <a:normAutofit fontScale="62500" lnSpcReduction="20000"/>
          </a:bodyPr>
          <a:lstStyle/>
          <a:p>
            <a:pPr algn="ctr"/>
            <a:r>
              <a:rPr lang="en-GB" sz="3300" b="1" dirty="0">
                <a:solidFill>
                  <a:srgbClr val="C00000"/>
                </a:solidFill>
                <a:cs typeface="Calibri" panose="020F0502020204030204" pitchFamily="34" charset="0"/>
              </a:rPr>
              <a:t>11 studies</a:t>
            </a:r>
          </a:p>
          <a:p>
            <a:pPr algn="ctr"/>
            <a:r>
              <a:rPr lang="en-GB" sz="3300" b="1" dirty="0">
                <a:solidFill>
                  <a:srgbClr val="C00000"/>
                </a:solidFill>
                <a:cs typeface="Calibri" panose="020F0502020204030204" pitchFamily="34" charset="0"/>
              </a:rPr>
              <a:t>n=407</a:t>
            </a: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ED5987-6F6C-4A3D-A80D-511764B5ADAB}"/>
              </a:ext>
            </a:extLst>
          </p:cNvPr>
          <p:cNvSpPr txBox="1">
            <a:spLocks/>
          </p:cNvSpPr>
          <p:nvPr/>
        </p:nvSpPr>
        <p:spPr>
          <a:xfrm>
            <a:off x="-83127" y="6030928"/>
            <a:ext cx="11712358" cy="602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 algn="ctr">
              <a:buNone/>
            </a:pPr>
            <a:r>
              <a:rPr lang="en-GB" sz="1800" b="1" dirty="0">
                <a:solidFill>
                  <a:schemeClr val="accent1"/>
                </a:solidFill>
              </a:rPr>
              <a:t>No significant difference in mean difference between meditative movement and control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45A8451-4DA9-4D5B-957C-4AC0EA7439CD}"/>
              </a:ext>
            </a:extLst>
          </p:cNvPr>
          <p:cNvSpPr txBox="1">
            <a:spLocks/>
          </p:cNvSpPr>
          <p:nvPr/>
        </p:nvSpPr>
        <p:spPr>
          <a:xfrm>
            <a:off x="10153402" y="32721"/>
            <a:ext cx="1566384" cy="940287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300" b="1" dirty="0">
                <a:solidFill>
                  <a:srgbClr val="C00000"/>
                </a:solidFill>
                <a:cs typeface="Calibri" panose="020F0502020204030204" pitchFamily="34" charset="0"/>
              </a:rPr>
              <a:t>10 studies</a:t>
            </a:r>
          </a:p>
          <a:p>
            <a:pPr algn="ctr"/>
            <a:r>
              <a:rPr lang="en-GB" sz="3300" b="1" dirty="0">
                <a:solidFill>
                  <a:srgbClr val="C00000"/>
                </a:solidFill>
                <a:cs typeface="Calibri" panose="020F0502020204030204" pitchFamily="34" charset="0"/>
              </a:rPr>
              <a:t>n=454</a:t>
            </a:r>
            <a:endParaRPr lang="en-GB" sz="1800" dirty="0">
              <a:solidFill>
                <a:schemeClr val="accent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0EF80A-A17E-44F5-8BD2-CF749EC20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40" y="755812"/>
            <a:ext cx="7123078" cy="21030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F801E-D334-49BD-907F-C44F0F158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640" y="3732613"/>
            <a:ext cx="7134367" cy="221294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8608714-8705-42E1-BC61-DF10E54F7613}"/>
              </a:ext>
            </a:extLst>
          </p:cNvPr>
          <p:cNvSpPr txBox="1">
            <a:spLocks/>
          </p:cNvSpPr>
          <p:nvPr/>
        </p:nvSpPr>
        <p:spPr>
          <a:xfrm>
            <a:off x="2211513" y="3069831"/>
            <a:ext cx="712307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900" dirty="0"/>
              <a:t>Exercise capacity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D2937F1-B99E-4961-9AB0-1EB9EDAA4904}"/>
              </a:ext>
            </a:extLst>
          </p:cNvPr>
          <p:cNvSpPr txBox="1">
            <a:spLocks/>
          </p:cNvSpPr>
          <p:nvPr/>
        </p:nvSpPr>
        <p:spPr>
          <a:xfrm>
            <a:off x="2294640" y="32721"/>
            <a:ext cx="712307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900" dirty="0"/>
              <a:t>Health-related quality of life</a:t>
            </a:r>
          </a:p>
        </p:txBody>
      </p:sp>
    </p:spTree>
    <p:extLst>
      <p:ext uri="{BB962C8B-B14F-4D97-AF65-F5344CB8AC3E}">
        <p14:creationId xmlns:p14="http://schemas.microsoft.com/office/powerpoint/2010/main" val="58249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38" y="1246140"/>
            <a:ext cx="11027547" cy="5223163"/>
          </a:xfrm>
        </p:spPr>
        <p:txBody>
          <a:bodyPr>
            <a:normAutofit/>
          </a:bodyPr>
          <a:lstStyle/>
          <a:p>
            <a:r>
              <a:rPr lang="en-GB" sz="2200" b="1" dirty="0">
                <a:solidFill>
                  <a:schemeClr val="accent1"/>
                </a:solidFill>
              </a:rPr>
              <a:t>Insufficient data for meta-analysis: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Functional performance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Psychological symptoms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200" dirty="0">
              <a:solidFill>
                <a:schemeClr val="accent1"/>
              </a:solidFill>
            </a:endParaRPr>
          </a:p>
          <a:p>
            <a:r>
              <a:rPr lang="en-GB" sz="2200" b="1" dirty="0">
                <a:solidFill>
                  <a:schemeClr val="accent1"/>
                </a:solidFill>
              </a:rPr>
              <a:t>Safety data: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A44F3D9-21EB-4F1B-843B-CBEE5D934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575360"/>
              </p:ext>
            </p:extLst>
          </p:nvPr>
        </p:nvGraphicFramePr>
        <p:xfrm>
          <a:off x="2137559" y="3859260"/>
          <a:ext cx="7331034" cy="177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96987">
                  <a:extLst>
                    <a:ext uri="{9D8B030D-6E8A-4147-A177-3AD203B41FA5}">
                      <a16:colId xmlns:a16="http://schemas.microsoft.com/office/drawing/2014/main" val="2897700190"/>
                    </a:ext>
                  </a:extLst>
                </a:gridCol>
                <a:gridCol w="1662545">
                  <a:extLst>
                    <a:ext uri="{9D8B030D-6E8A-4147-A177-3AD203B41FA5}">
                      <a16:colId xmlns:a16="http://schemas.microsoft.com/office/drawing/2014/main" val="2953165690"/>
                    </a:ext>
                  </a:extLst>
                </a:gridCol>
                <a:gridCol w="1571502">
                  <a:extLst>
                    <a:ext uri="{9D8B030D-6E8A-4147-A177-3AD203B41FA5}">
                      <a16:colId xmlns:a16="http://schemas.microsoft.com/office/drawing/2014/main" val="408279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accent1"/>
                          </a:solidFill>
                        </a:rPr>
                        <a:t>Intervention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accent1"/>
                          </a:solidFill>
                        </a:rPr>
                        <a:t>Control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6662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Adverse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44 (19%)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26 (11%)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2259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Serious adverse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16 (6%)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15 (5%)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2835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Adverse or serious adverse events related to the intervention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0 (0%)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0 (0%)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2134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27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38" y="1246140"/>
            <a:ext cx="11027547" cy="5223163"/>
          </a:xfrm>
        </p:spPr>
        <p:txBody>
          <a:bodyPr>
            <a:normAutofit/>
          </a:bodyPr>
          <a:lstStyle/>
          <a:p>
            <a:r>
              <a:rPr lang="en-GB" sz="2200" b="1" dirty="0">
                <a:solidFill>
                  <a:schemeClr val="accent1"/>
                </a:solidFill>
              </a:rPr>
              <a:t>Reasons why meditative movement does not improve breathlessness:</a:t>
            </a:r>
          </a:p>
          <a:p>
            <a:endParaRPr lang="en-GB" sz="1000" b="1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Modified MRC scale was the most commonly used outcome measure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Outcome measures may not capture specific experiences of breathlessness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Heterogenous meditative movement interventions with supplemental interventions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Interventions may not have been sufficiently challenging to result in physiological adaptations to exercise, and therefore changes in breathlessness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Heterogenous comparator interventions</a:t>
            </a:r>
            <a:endParaRPr lang="en-GB" sz="2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792163" lvl="2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Interpretation of findings</a:t>
            </a:r>
          </a:p>
        </p:txBody>
      </p:sp>
    </p:spTree>
    <p:extLst>
      <p:ext uri="{BB962C8B-B14F-4D97-AF65-F5344CB8AC3E}">
        <p14:creationId xmlns:p14="http://schemas.microsoft.com/office/powerpoint/2010/main" val="215653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0338" y="343616"/>
            <a:ext cx="5358572" cy="5223163"/>
          </a:xfrm>
        </p:spPr>
        <p:txBody>
          <a:bodyPr>
            <a:normAutofit/>
          </a:bodyPr>
          <a:lstStyle/>
          <a:p>
            <a:r>
              <a:rPr lang="en-GB" sz="2900" b="1" dirty="0">
                <a:solidFill>
                  <a:schemeClr val="accent1"/>
                </a:solidFill>
              </a:rPr>
              <a:t>Strengths:</a:t>
            </a:r>
          </a:p>
          <a:p>
            <a:endParaRPr lang="en-GB" sz="1000" b="1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  <a:cs typeface="Calibri" panose="020F0502020204030204" pitchFamily="34" charset="0"/>
              </a:rPr>
              <a:t>Largest review to investigate the effect of meditative movement in people living with advanced disease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  <a:cs typeface="Calibri" panose="020F0502020204030204" pitchFamily="34" charset="0"/>
              </a:rPr>
              <a:t>Rigorous methodology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792163" lvl="2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97DD3D-D662-49CD-8BE9-5156BEFB8D96}"/>
              </a:ext>
            </a:extLst>
          </p:cNvPr>
          <p:cNvSpPr txBox="1">
            <a:spLocks/>
          </p:cNvSpPr>
          <p:nvPr/>
        </p:nvSpPr>
        <p:spPr>
          <a:xfrm>
            <a:off x="6188691" y="343616"/>
            <a:ext cx="5358572" cy="52231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900" b="1" dirty="0">
                <a:solidFill>
                  <a:schemeClr val="accent1"/>
                </a:solidFill>
              </a:rPr>
              <a:t>Limitations:</a:t>
            </a:r>
          </a:p>
          <a:p>
            <a:endParaRPr lang="en-GB" sz="1000" b="1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Data only available for COPD and cancer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High or unclear risk of bias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High statistical heterogeneity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Unable to include all 17 retrieved studies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  <a:cs typeface="Calibri" panose="020F0502020204030204" pitchFamily="34" charset="0"/>
              </a:rPr>
              <a:t>Unable to perform meta-analysis on all outcomes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792163" lvl="2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9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38" y="1246140"/>
            <a:ext cx="11027547" cy="5223163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Meditative movement is safe but does not improve breathlessness, exercise capacity or health-related quality of life or in advanced COPD or advanced cancer. </a:t>
            </a:r>
          </a:p>
          <a:p>
            <a:endParaRPr lang="en-GB" sz="20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This research is limited by bias and wide heterogeneity leading to low levels of certainty in the results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Future research: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accent1"/>
                </a:solidFill>
              </a:rPr>
              <a:t>Explore the synergistic effect of meditative movement and other evidence-based interventions that improve breathlessness in advanced disease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accent1"/>
                </a:solidFill>
              </a:rPr>
              <a:t>Investigate the broader effects of meditative movement on functional performance, psychological symptoms, physical activity and activities of daily living in advanced diseases</a:t>
            </a:r>
          </a:p>
          <a:p>
            <a:endParaRPr lang="en-GB" sz="1000" b="1" dirty="0">
              <a:solidFill>
                <a:schemeClr val="accent1"/>
              </a:solidFill>
            </a:endParaRPr>
          </a:p>
          <a:p>
            <a:pPr marL="792163" lvl="2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59435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CB44C9A-B400-470B-AE61-145131DECE39}"/>
              </a:ext>
            </a:extLst>
          </p:cNvPr>
          <p:cNvSpPr txBox="1">
            <a:spLocks/>
          </p:cNvSpPr>
          <p:nvPr/>
        </p:nvSpPr>
        <p:spPr>
          <a:xfrm>
            <a:off x="1840675" y="1717998"/>
            <a:ext cx="8952015" cy="4086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Font typeface="Wingdings" pitchFamily="2" charset="2"/>
              <a:buChar char="Ø"/>
            </a:pPr>
            <a:r>
              <a:rPr lang="en-GB" sz="2600" dirty="0">
                <a:solidFill>
                  <a:schemeClr val="accent1"/>
                </a:solidFill>
              </a:rPr>
              <a:t>Dr Lisa Brighton</a:t>
            </a:r>
          </a:p>
          <a:p>
            <a:pPr marL="355600" indent="-355600">
              <a:buFont typeface="Wingdings" pitchFamily="2" charset="2"/>
              <a:buChar char="Ø"/>
            </a:pPr>
            <a:r>
              <a:rPr lang="en-GB" sz="2600" dirty="0">
                <a:solidFill>
                  <a:schemeClr val="accent1"/>
                </a:solidFill>
              </a:rPr>
              <a:t>Ms Yihan Mo</a:t>
            </a:r>
          </a:p>
          <a:p>
            <a:pPr marL="355600" indent="-355600">
              <a:buFont typeface="Wingdings" pitchFamily="2" charset="2"/>
              <a:buChar char="Ø"/>
            </a:pPr>
            <a:r>
              <a:rPr lang="en-GB" sz="2600" dirty="0">
                <a:solidFill>
                  <a:schemeClr val="accent1"/>
                </a:solidFill>
              </a:rPr>
              <a:t>Dr Joanne Bayly</a:t>
            </a:r>
          </a:p>
          <a:p>
            <a:pPr marL="355600" indent="-355600">
              <a:buFont typeface="Wingdings" pitchFamily="2" charset="2"/>
              <a:buChar char="Ø"/>
            </a:pPr>
            <a:r>
              <a:rPr lang="en-GB" sz="2600" dirty="0">
                <a:solidFill>
                  <a:schemeClr val="accent1"/>
                </a:solidFill>
              </a:rPr>
              <a:t>Prof Irene Higginson</a:t>
            </a:r>
          </a:p>
          <a:p>
            <a:pPr marL="355600" indent="-355600">
              <a:buFont typeface="Wingdings" pitchFamily="2" charset="2"/>
              <a:buChar char="Ø"/>
            </a:pPr>
            <a:r>
              <a:rPr lang="en-GB" sz="2600" dirty="0">
                <a:solidFill>
                  <a:schemeClr val="accent1"/>
                </a:solidFill>
              </a:rPr>
              <a:t>Prof William Man</a:t>
            </a:r>
          </a:p>
          <a:p>
            <a:pPr marL="355600" indent="-355600">
              <a:buFont typeface="Wingdings" pitchFamily="2" charset="2"/>
              <a:buChar char="Ø"/>
            </a:pPr>
            <a:r>
              <a:rPr lang="en-GB" sz="2600" dirty="0">
                <a:solidFill>
                  <a:schemeClr val="accent1"/>
                </a:solidFill>
              </a:rPr>
              <a:t>Prof Matthew Maddocks</a:t>
            </a:r>
          </a:p>
          <a:p>
            <a:pPr marL="522288" lvl="1" indent="-342900">
              <a:buFont typeface="Wingdings" panose="05000000000000000000" pitchFamily="2" charset="2"/>
              <a:buChar char="§"/>
            </a:pPr>
            <a:endParaRPr lang="en-GB" sz="22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0" name="AutoShape 4" descr="NHS">
            <a:extLst>
              <a:ext uri="{FF2B5EF4-FFF2-40B4-BE49-F238E27FC236}">
                <a16:creationId xmlns:a16="http://schemas.microsoft.com/office/drawing/2014/main" id="{C4327090-D24B-44F7-8D07-A228F5C5B6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AutoShape 6" descr="Guy's and St Thomas' NHS Foundation Trust home">
            <a:extLst>
              <a:ext uri="{FF2B5EF4-FFF2-40B4-BE49-F238E27FC236}">
                <a16:creationId xmlns:a16="http://schemas.microsoft.com/office/drawing/2014/main" id="{284BE56B-D1C2-49BE-8C91-E194394712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C530B6F-5497-48B5-AF1B-010120697048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/>
              <a:t>Thank you to….</a:t>
            </a:r>
            <a:endParaRPr lang="en-GB" sz="2900" dirty="0"/>
          </a:p>
        </p:txBody>
      </p:sp>
      <p:pic>
        <p:nvPicPr>
          <p:cNvPr id="14" name="Picture 13" descr="Brunel Alumni Network">
            <a:extLst>
              <a:ext uri="{FF2B5EF4-FFF2-40B4-BE49-F238E27FC236}">
                <a16:creationId xmlns:a16="http://schemas.microsoft.com/office/drawing/2014/main" id="{0A82FAEE-CC9E-4129-8F79-CFB3CC9EE02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073" y="2948725"/>
            <a:ext cx="2384042" cy="1127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Homepage | Royal Brompton &amp; Harefield hospitals">
            <a:extLst>
              <a:ext uri="{FF2B5EF4-FFF2-40B4-BE49-F238E27FC236}">
                <a16:creationId xmlns:a16="http://schemas.microsoft.com/office/drawing/2014/main" id="{E81C787D-5902-4454-9AC4-FDECEB391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073" y="4362644"/>
            <a:ext cx="27368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9B7ABD-38C5-47F5-A8CF-944B2CFD93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9162" y="712125"/>
            <a:ext cx="1240807" cy="9239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51641B6-AAB5-4EC2-A410-C1A8231986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2689" y="5058636"/>
            <a:ext cx="1047617" cy="4235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30CF586-04B1-4F8C-A0FB-492BDAD87A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7275" y="2176229"/>
            <a:ext cx="2924583" cy="3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602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5C49731-C396-46A3-B687-CAC963263DD9}"/>
              </a:ext>
            </a:extLst>
          </p:cNvPr>
          <p:cNvSpPr txBox="1">
            <a:spLocks/>
          </p:cNvSpPr>
          <p:nvPr/>
        </p:nvSpPr>
        <p:spPr>
          <a:xfrm>
            <a:off x="676396" y="1143000"/>
            <a:ext cx="10011266" cy="5186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Ø"/>
            </a:pPr>
            <a:endParaRPr lang="en-GB" sz="24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CB44C9A-B400-470B-AE61-145131DECE39}"/>
              </a:ext>
            </a:extLst>
          </p:cNvPr>
          <p:cNvSpPr txBox="1">
            <a:spLocks/>
          </p:cNvSpPr>
          <p:nvPr/>
        </p:nvSpPr>
        <p:spPr>
          <a:xfrm>
            <a:off x="828796" y="1295400"/>
            <a:ext cx="10011266" cy="5186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Ø"/>
            </a:pPr>
            <a:endParaRPr lang="en-GB" sz="24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D402E96-94CA-47E5-BD1D-86A0ACB5E99A}"/>
              </a:ext>
            </a:extLst>
          </p:cNvPr>
          <p:cNvSpPr txBox="1">
            <a:spLocks/>
          </p:cNvSpPr>
          <p:nvPr/>
        </p:nvSpPr>
        <p:spPr>
          <a:xfrm>
            <a:off x="754144" y="1145721"/>
            <a:ext cx="10011266" cy="5186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2288" lvl="1" indent="-342900">
              <a:buFont typeface="Wingdings" panose="05000000000000000000" pitchFamily="2" charset="2"/>
              <a:buChar char="§"/>
            </a:pPr>
            <a:endParaRPr lang="en-GB" sz="2200" dirty="0">
              <a:solidFill>
                <a:schemeClr val="accent1"/>
              </a:solidFill>
            </a:endParaRPr>
          </a:p>
          <a:p>
            <a:pPr marL="522288" lvl="1" indent="-342900">
              <a:buFont typeface="Wingdings" panose="05000000000000000000" pitchFamily="2" charset="2"/>
              <a:buChar char="§"/>
            </a:pPr>
            <a:endParaRPr lang="en-GB" sz="2200" dirty="0">
              <a:solidFill>
                <a:schemeClr val="accent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D736C21-3F85-45F5-9489-34C7C2A96362}"/>
              </a:ext>
            </a:extLst>
          </p:cNvPr>
          <p:cNvSpPr txBox="1">
            <a:spLocks/>
          </p:cNvSpPr>
          <p:nvPr/>
        </p:nvSpPr>
        <p:spPr>
          <a:xfrm>
            <a:off x="1090366" y="538494"/>
            <a:ext cx="10011266" cy="59592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>
                <a:solidFill>
                  <a:schemeClr val="accent1"/>
                </a:solidFill>
              </a:rPr>
              <a:t>Thank you for listening</a:t>
            </a:r>
          </a:p>
          <a:p>
            <a:pPr algn="ctr"/>
            <a:endParaRPr lang="en-GB" sz="1100" b="1" dirty="0">
              <a:solidFill>
                <a:schemeClr val="accent1"/>
              </a:solidFill>
            </a:endParaRPr>
          </a:p>
          <a:p>
            <a:pPr algn="ctr"/>
            <a:endParaRPr lang="en-GB" sz="3200" b="1" dirty="0">
              <a:solidFill>
                <a:schemeClr val="accent1"/>
              </a:solidFill>
            </a:endParaRPr>
          </a:p>
          <a:p>
            <a:pPr algn="ctr"/>
            <a:endParaRPr lang="en-GB" sz="3200" b="1" dirty="0">
              <a:solidFill>
                <a:schemeClr val="accent1"/>
              </a:solidFill>
            </a:endParaRPr>
          </a:p>
          <a:p>
            <a:pPr algn="ctr"/>
            <a:endParaRPr lang="en-GB" sz="3200" b="1" dirty="0">
              <a:solidFill>
                <a:schemeClr val="accent1"/>
              </a:solidFill>
            </a:endParaRPr>
          </a:p>
          <a:p>
            <a:pPr algn="ctr"/>
            <a:endParaRPr lang="en-GB" sz="3200" b="1" dirty="0">
              <a:solidFill>
                <a:schemeClr val="accent1"/>
              </a:solidFill>
            </a:endParaRPr>
          </a:p>
          <a:p>
            <a:pPr algn="ctr"/>
            <a:endParaRPr lang="en-GB" sz="3200" b="1" dirty="0">
              <a:solidFill>
                <a:schemeClr val="accent1"/>
              </a:solidFill>
            </a:endParaRPr>
          </a:p>
          <a:p>
            <a:pPr algn="ctr"/>
            <a:endParaRPr lang="en-GB" sz="3200" b="1" dirty="0">
              <a:solidFill>
                <a:schemeClr val="accent1"/>
              </a:solidFill>
            </a:endParaRPr>
          </a:p>
          <a:p>
            <a:pPr algn="ctr"/>
            <a:endParaRPr lang="en-GB" sz="3200" b="1" dirty="0">
              <a:solidFill>
                <a:schemeClr val="accent1"/>
              </a:solidFill>
            </a:endParaRPr>
          </a:p>
          <a:p>
            <a:pPr algn="ctr"/>
            <a:r>
              <a:rPr lang="en-GB" sz="3200" b="1" dirty="0">
                <a:solidFill>
                  <a:schemeClr val="accent1"/>
                </a:solidFill>
              </a:rPr>
              <a:t>claire.nolan@brunel.ac.uk</a:t>
            </a:r>
            <a:endParaRPr lang="en-GB" sz="3200" dirty="0">
              <a:solidFill>
                <a:schemeClr val="accent1"/>
              </a:solidFill>
            </a:endParaRPr>
          </a:p>
          <a:p>
            <a:pPr marL="522288" lvl="1" indent="-342900">
              <a:buFont typeface="Wingdings" panose="05000000000000000000" pitchFamily="2" charset="2"/>
              <a:buChar char="§"/>
            </a:pPr>
            <a:endParaRPr lang="en-GB" sz="2200" dirty="0">
              <a:solidFill>
                <a:schemeClr val="accent1"/>
              </a:solidFill>
            </a:endParaRPr>
          </a:p>
          <a:p>
            <a:pPr marL="522288" lvl="1" indent="-342900">
              <a:buFont typeface="Wingdings" panose="05000000000000000000" pitchFamily="2" charset="2"/>
              <a:buChar char="§"/>
            </a:pPr>
            <a:endParaRPr lang="en-GB" sz="2200" dirty="0">
              <a:solidFill>
                <a:schemeClr val="accent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CF75D3-42CC-471F-A716-B081CC089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777" y="1754119"/>
            <a:ext cx="4196443" cy="31633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644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40" y="993292"/>
            <a:ext cx="11027547" cy="5611860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Name: Claire Nolan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Affiliation: Brunel University London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3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Relationships with for-profit and not-for-profit interests: 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</a:rPr>
              <a:t>Committee member: NHS National Respiratory Programme, Pulmonary Rehabilitation workstream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</a:rPr>
              <a:t>Committee member: NICE Early Value Assessment: Pulmonary rehabilitation technologies for adults with COPD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</a:rPr>
              <a:t>Co-chair: British Thoracic Society Pulmonary Rehabilitation Advisory Group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3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Grants / Research support: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accent1"/>
                </a:solidFill>
              </a:rPr>
              <a:t>NIHR RfPB, NIHR Advanced Fellowship, Brunel University London, Royal Brompton and Harefield Hospital Charities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3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Consulting fees: Nil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12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Other: Currently employed at Brunel University London, previously employed at Harefield Hospital</a:t>
            </a:r>
          </a:p>
          <a:p>
            <a:pPr marL="522288" lvl="1" indent="-342900">
              <a:buFont typeface="Wingdings" panose="05000000000000000000" pitchFamily="2" charset="2"/>
              <a:buChar char="Ø"/>
            </a:pPr>
            <a:endParaRPr lang="en-GB" sz="2000" dirty="0">
              <a:solidFill>
                <a:schemeClr val="accent1"/>
              </a:solidFill>
            </a:endParaRPr>
          </a:p>
          <a:p>
            <a:pPr lvl="1" indent="0">
              <a:buNone/>
            </a:pPr>
            <a:endParaRPr lang="en-GB" sz="2000" dirty="0">
              <a:solidFill>
                <a:schemeClr val="accent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Disclosure</a:t>
            </a:r>
          </a:p>
        </p:txBody>
      </p:sp>
    </p:spTree>
    <p:extLst>
      <p:ext uri="{BB962C8B-B14F-4D97-AF65-F5344CB8AC3E}">
        <p14:creationId xmlns:p14="http://schemas.microsoft.com/office/powerpoint/2010/main" val="297257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38" y="1246140"/>
            <a:ext cx="11027547" cy="5223163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Breathlessness is a common and burdensome symptom in advanced stages of malignant and non-malignant disease</a:t>
            </a:r>
          </a:p>
          <a:p>
            <a:pPr marL="285750" indent="-285750">
              <a:buFont typeface="Wingdings" pitchFamily="2" charset="2"/>
              <a:buChar char="Ø"/>
            </a:pPr>
            <a:endParaRPr lang="en-GB" sz="22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GB" sz="2200" dirty="0">
                <a:solidFill>
                  <a:schemeClr val="accent1"/>
                </a:solidFill>
              </a:rPr>
              <a:t>Meditative movement may be a potential intervention to improve breathlessness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9298EB-422B-4C59-9AC7-D3859C880AF9}"/>
              </a:ext>
            </a:extLst>
          </p:cNvPr>
          <p:cNvSpPr txBox="1"/>
          <p:nvPr/>
        </p:nvSpPr>
        <p:spPr>
          <a:xfrm>
            <a:off x="1472540" y="6469303"/>
            <a:ext cx="10318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 err="1">
                <a:solidFill>
                  <a:srgbClr val="C00000"/>
                </a:solidFill>
              </a:rPr>
              <a:t>Bausewain</a:t>
            </a:r>
            <a:r>
              <a:rPr lang="en-GB" sz="1400" dirty="0">
                <a:solidFill>
                  <a:srgbClr val="C00000"/>
                </a:solidFill>
              </a:rPr>
              <a:t> et al Cochrane 2008; Wu et al Int J COPD 20181; Zhang et al Thorax 2023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Background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9A1DA5-40B7-4DFC-87AC-FC307DE94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232" y="4062551"/>
            <a:ext cx="1777701" cy="12058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2629F8-0311-4E82-8BDF-7FD66BEAA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18" y="4067891"/>
            <a:ext cx="1763489" cy="12058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6CAE00-F142-4BA6-BFD5-894AA41D5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2694" y="4065203"/>
            <a:ext cx="1763490" cy="1205805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23E1701B-7E2C-4CD5-9F4E-535EBDFF70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393261"/>
              </p:ext>
            </p:extLst>
          </p:nvPr>
        </p:nvGraphicFramePr>
        <p:xfrm>
          <a:off x="7506052" y="3429000"/>
          <a:ext cx="4029334" cy="2478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E66CE5C-D6AA-4328-811F-46D455E01C39}"/>
              </a:ext>
            </a:extLst>
          </p:cNvPr>
          <p:cNvSpPr txBox="1"/>
          <p:nvPr/>
        </p:nvSpPr>
        <p:spPr>
          <a:xfrm>
            <a:off x="2437940" y="5275598"/>
            <a:ext cx="1777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1"/>
                </a:solidFill>
              </a:rPr>
              <a:t>Yoga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3795E2-81D1-49B0-87A1-36F46C9CBBAE}"/>
              </a:ext>
            </a:extLst>
          </p:cNvPr>
          <p:cNvSpPr txBox="1"/>
          <p:nvPr/>
        </p:nvSpPr>
        <p:spPr>
          <a:xfrm>
            <a:off x="257517" y="5275598"/>
            <a:ext cx="1768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1"/>
                </a:solidFill>
              </a:rPr>
              <a:t>Tai chi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021F0C-408E-403C-A7E4-16E25014CB9E}"/>
              </a:ext>
            </a:extLst>
          </p:cNvPr>
          <p:cNvSpPr txBox="1"/>
          <p:nvPr/>
        </p:nvSpPr>
        <p:spPr>
          <a:xfrm>
            <a:off x="4622694" y="5275598"/>
            <a:ext cx="176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1"/>
                </a:solidFill>
              </a:rPr>
              <a:t>Qi gong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A94C879-6A18-4975-8B83-CCAF65623FF8}"/>
              </a:ext>
            </a:extLst>
          </p:cNvPr>
          <p:cNvSpPr/>
          <p:nvPr/>
        </p:nvSpPr>
        <p:spPr>
          <a:xfrm>
            <a:off x="6768936" y="4510349"/>
            <a:ext cx="481461" cy="310207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93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38" y="1246140"/>
            <a:ext cx="11027547" cy="5223163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accent1"/>
                </a:solidFill>
              </a:rPr>
              <a:t>Systematic reviews of meditative movement or single practice in people living with malignant and non-malignant disease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accent1"/>
                </a:solidFill>
              </a:rPr>
              <a:t>Meditative movement is safe</a:t>
            </a:r>
          </a:p>
          <a:p>
            <a:pPr marL="285750" indent="-285750">
              <a:buFont typeface="Wingdings" pitchFamily="2" charset="2"/>
              <a:buChar char="Ø"/>
            </a:pPr>
            <a:endParaRPr lang="en-GB" sz="2200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X"/>
            </a:pPr>
            <a:r>
              <a:rPr lang="en-GB" sz="2200" dirty="0">
                <a:solidFill>
                  <a:schemeClr val="accent1"/>
                </a:solidFill>
              </a:rPr>
              <a:t>Breathlessness has not been investigated as a primary outcome</a:t>
            </a:r>
          </a:p>
          <a:p>
            <a:pPr marL="342900" indent="-342900">
              <a:buFont typeface="Arial" panose="020B0604020202020204" pitchFamily="34" charset="0"/>
              <a:buChar char="X"/>
            </a:pPr>
            <a:r>
              <a:rPr lang="en-GB" sz="2200" dirty="0">
                <a:solidFill>
                  <a:schemeClr val="accent1"/>
                </a:solidFill>
              </a:rPr>
              <a:t>Conflicting results for breathlessness</a:t>
            </a:r>
          </a:p>
          <a:p>
            <a:pPr marL="342900" indent="-342900">
              <a:buFont typeface="Arial" panose="020B0604020202020204" pitchFamily="34" charset="0"/>
              <a:buChar char="X"/>
            </a:pPr>
            <a:r>
              <a:rPr lang="en-GB" sz="2200" dirty="0">
                <a:solidFill>
                  <a:schemeClr val="accent1"/>
                </a:solidFill>
              </a:rPr>
              <a:t>No data on the effect of meditative movement in people living with advanced disease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9298EB-422B-4C59-9AC7-D3859C880AF9}"/>
              </a:ext>
            </a:extLst>
          </p:cNvPr>
          <p:cNvSpPr txBox="1"/>
          <p:nvPr/>
        </p:nvSpPr>
        <p:spPr>
          <a:xfrm>
            <a:off x="1472540" y="6469303"/>
            <a:ext cx="10318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 err="1">
                <a:solidFill>
                  <a:srgbClr val="C00000"/>
                </a:solidFill>
              </a:rPr>
              <a:t>Buffart</a:t>
            </a:r>
            <a:r>
              <a:rPr lang="en-GB" sz="1400" dirty="0">
                <a:solidFill>
                  <a:srgbClr val="C00000"/>
                </a:solidFill>
              </a:rPr>
              <a:t> et al BMC Cancer 2012; Li et al Complement </a:t>
            </a:r>
            <a:r>
              <a:rPr lang="en-GB" sz="1400" dirty="0" err="1">
                <a:solidFill>
                  <a:srgbClr val="C00000"/>
                </a:solidFill>
              </a:rPr>
              <a:t>Ther</a:t>
            </a:r>
            <a:r>
              <a:rPr lang="en-GB" sz="1400" dirty="0">
                <a:solidFill>
                  <a:srgbClr val="C00000"/>
                </a:solidFill>
              </a:rPr>
              <a:t> Med 2014; Zhang et al Thorax 2023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Research to date</a:t>
            </a:r>
          </a:p>
        </p:txBody>
      </p:sp>
    </p:spTree>
    <p:extLst>
      <p:ext uri="{BB962C8B-B14F-4D97-AF65-F5344CB8AC3E}">
        <p14:creationId xmlns:p14="http://schemas.microsoft.com/office/powerpoint/2010/main" val="174133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Aim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916A690-5F8E-430C-9B65-0EC4119A8EA2}"/>
              </a:ext>
            </a:extLst>
          </p:cNvPr>
          <p:cNvSpPr txBox="1">
            <a:spLocks/>
          </p:cNvSpPr>
          <p:nvPr/>
        </p:nvSpPr>
        <p:spPr>
          <a:xfrm>
            <a:off x="507838" y="1129141"/>
            <a:ext cx="11027547" cy="547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To provide a comprehensive synthesis of the evidence base regarding the effect of meditative movement on breathlessness in people living with advanced disease</a:t>
            </a:r>
          </a:p>
          <a:p>
            <a:pPr marL="285750" indent="-285750">
              <a:buFont typeface="Wingdings" pitchFamily="2" charset="2"/>
              <a:buChar char="Ø"/>
            </a:pPr>
            <a:endParaRPr lang="en-GB" sz="22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sz="9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sz="10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sz="2000" dirty="0">
              <a:solidFill>
                <a:schemeClr val="accent1"/>
              </a:solidFill>
            </a:endParaRPr>
          </a:p>
          <a:p>
            <a:pPr marL="465138" lvl="1" indent="-285750">
              <a:buFont typeface="Wingdings" pitchFamily="2" charset="2"/>
              <a:buChar char="Ø"/>
            </a:pPr>
            <a:endParaRPr lang="en-GB" sz="20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sz="2200" dirty="0">
              <a:solidFill>
                <a:schemeClr val="accent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70DF8A-A721-46DD-81EF-BAEB133364C6}"/>
              </a:ext>
            </a:extLst>
          </p:cNvPr>
          <p:cNvSpPr txBox="1">
            <a:spLocks/>
          </p:cNvSpPr>
          <p:nvPr/>
        </p:nvSpPr>
        <p:spPr>
          <a:xfrm>
            <a:off x="507838" y="2361687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Objectives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F188DAE-167C-4645-9A2B-6616D0513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495086"/>
              </p:ext>
            </p:extLst>
          </p:nvPr>
        </p:nvGraphicFramePr>
        <p:xfrm>
          <a:off x="582226" y="3265603"/>
          <a:ext cx="11027548" cy="26212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58587">
                  <a:extLst>
                    <a:ext uri="{9D8B030D-6E8A-4147-A177-3AD203B41FA5}">
                      <a16:colId xmlns:a16="http://schemas.microsoft.com/office/drawing/2014/main" val="3237657637"/>
                    </a:ext>
                  </a:extLst>
                </a:gridCol>
                <a:gridCol w="6868961">
                  <a:extLst>
                    <a:ext uri="{9D8B030D-6E8A-4147-A177-3AD203B41FA5}">
                      <a16:colId xmlns:a16="http://schemas.microsoft.com/office/drawing/2014/main" val="391033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accent1"/>
                          </a:solidFill>
                        </a:rPr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accent1"/>
                          </a:solidFill>
                        </a:rPr>
                        <a:t>Selection of outcome measures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540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accent1"/>
                          </a:solidFill>
                        </a:rPr>
                        <a:t>Breathlessness (primary outcome)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1"/>
                          </a:solidFill>
                        </a:rPr>
                        <a:t>MRC, Baseline Dyspnoea Index, Borg Dyspnoea Scale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858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accent1"/>
                          </a:solidFill>
                        </a:rPr>
                        <a:t>Exercise capacity</a:t>
                      </a:r>
                      <a:endParaRPr lang="en-GB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6MWT, incremental shuttle walk test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7168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accent1"/>
                          </a:solidFill>
                        </a:rPr>
                        <a:t>Functional performance</a:t>
                      </a:r>
                      <a:endParaRPr lang="en-GB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Short Physical Performance Battery, walking speed tests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7709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accent1"/>
                          </a:solidFill>
                        </a:rPr>
                        <a:t>Psychological symptoms</a:t>
                      </a:r>
                      <a:endParaRPr lang="en-GB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HADS, GAD-7, PHQ-9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60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accent1"/>
                          </a:solidFill>
                        </a:rPr>
                        <a:t>Health-related quality of life</a:t>
                      </a:r>
                      <a:endParaRPr lang="en-GB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EORTC QLQ-C30, LC13, Chronic Respiratory Questionnaire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17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accent1"/>
                          </a:solidFill>
                        </a:rPr>
                        <a:t>Safety</a:t>
                      </a:r>
                      <a:endParaRPr lang="en-GB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1"/>
                          </a:solidFill>
                        </a:rPr>
                        <a:t>Adverse and serious adverse events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84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86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38" y="1246140"/>
            <a:ext cx="11027547" cy="5223163"/>
          </a:xfrm>
        </p:spPr>
        <p:txBody>
          <a:bodyPr>
            <a:normAutofit/>
          </a:bodyPr>
          <a:lstStyle/>
          <a:p>
            <a:r>
              <a:rPr lang="en-GB" sz="2200" b="1" dirty="0">
                <a:solidFill>
                  <a:schemeClr val="accent1"/>
                </a:solidFill>
              </a:rPr>
              <a:t>Information sources: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11 English and 4 Chinese language databases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200" dirty="0">
              <a:solidFill>
                <a:schemeClr val="accent1"/>
              </a:solidFill>
            </a:endParaRPr>
          </a:p>
          <a:p>
            <a:r>
              <a:rPr lang="en-GB" sz="2200" b="1" dirty="0">
                <a:solidFill>
                  <a:schemeClr val="accent1"/>
                </a:solidFill>
              </a:rPr>
              <a:t>Eligibility criteria: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Adults diagnosed with advanced disease with a high prevalence of breathlessness undergoing tai chi, yoga or qi gong in any setting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Advanced disease (50% of participants with following criteria):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</a:rPr>
              <a:t>Advanced or local metastatic cancer: T</a:t>
            </a:r>
            <a:r>
              <a:rPr lang="en-GB" sz="2000" dirty="0">
                <a:solidFill>
                  <a:schemeClr val="accent1"/>
                </a:solidFill>
                <a:cs typeface="Calibri" panose="020F0502020204030204" pitchFamily="34" charset="0"/>
              </a:rPr>
              <a:t>≥3, N≥1, M≥1 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  <a:cs typeface="Calibri" panose="020F0502020204030204" pitchFamily="34" charset="0"/>
              </a:rPr>
              <a:t>COPD: FEV</a:t>
            </a:r>
            <a:r>
              <a:rPr lang="en-GB" sz="2000" baseline="-25000" dirty="0">
                <a:solidFill>
                  <a:schemeClr val="accent1"/>
                </a:solidFill>
                <a:cs typeface="Calibri" panose="020F0502020204030204" pitchFamily="34" charset="0"/>
              </a:rPr>
              <a:t>1</a:t>
            </a:r>
            <a:r>
              <a:rPr lang="en-GB" sz="2000" dirty="0">
                <a:solidFill>
                  <a:schemeClr val="accent1"/>
                </a:solidFill>
                <a:cs typeface="Calibri" panose="020F0502020204030204" pitchFamily="34" charset="0"/>
              </a:rPr>
              <a:t> ≤50%</a:t>
            </a:r>
          </a:p>
          <a:p>
            <a:pPr marL="522288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  <a:cs typeface="Calibri" panose="020F0502020204030204" pitchFamily="34" charset="0"/>
              </a:rPr>
              <a:t>Chronic heart failure: New York Heart Association Stage III or IV</a:t>
            </a:r>
          </a:p>
          <a:p>
            <a:pPr marL="792163" lvl="2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Methods</a:t>
            </a:r>
          </a:p>
        </p:txBody>
      </p:sp>
    </p:spTree>
    <p:extLst>
      <p:ext uri="{BB962C8B-B14F-4D97-AF65-F5344CB8AC3E}">
        <p14:creationId xmlns:p14="http://schemas.microsoft.com/office/powerpoint/2010/main" val="304757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7838" y="1246140"/>
            <a:ext cx="11027547" cy="5223163"/>
          </a:xfrm>
        </p:spPr>
        <p:txBody>
          <a:bodyPr>
            <a:normAutofit/>
          </a:bodyPr>
          <a:lstStyle/>
          <a:p>
            <a:r>
              <a:rPr lang="en-GB" sz="2200" b="1" dirty="0">
                <a:solidFill>
                  <a:schemeClr val="accent1"/>
                </a:solidFill>
              </a:rPr>
              <a:t>Data extraction and management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Two reviewers using a standardised data extraction form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Third reviewer to resolve differences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200" dirty="0">
              <a:solidFill>
                <a:schemeClr val="accent1"/>
              </a:solidFill>
            </a:endParaRPr>
          </a:p>
          <a:p>
            <a:r>
              <a:rPr lang="en-GB" sz="2200" b="1" dirty="0">
                <a:solidFill>
                  <a:schemeClr val="accent1"/>
                </a:solidFill>
              </a:rPr>
              <a:t>Assessment of risk of bias</a:t>
            </a:r>
          </a:p>
          <a:p>
            <a:endParaRPr lang="en-GB" sz="2200" b="1" dirty="0">
              <a:solidFill>
                <a:schemeClr val="accent1"/>
              </a:solidFill>
            </a:endParaRPr>
          </a:p>
          <a:p>
            <a:r>
              <a:rPr lang="en-GB" sz="2200" b="1" dirty="0">
                <a:solidFill>
                  <a:schemeClr val="accent1"/>
                </a:solidFill>
              </a:rPr>
              <a:t>Data analysis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Mean or standardised mean differences with 95% confidence intervals were plotted using forest plots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Statistical heterogeneity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Sub-group analysis: 1) comparator intervention, 2) disease, 3) intervention type</a:t>
            </a:r>
          </a:p>
          <a:p>
            <a:pPr marL="522288" lvl="1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Methods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EC3B7A-A446-4F7A-BD9F-C7CE2984D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8394" y="1777320"/>
            <a:ext cx="2417596" cy="7044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DC2F73-6FB5-4EA9-ACBA-4762C2BDF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2722" y="3968060"/>
            <a:ext cx="3198907" cy="5544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086E10-8B2D-44BC-B9B9-F6B524C3AB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6954" y="970318"/>
            <a:ext cx="1800476" cy="5334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B5CD33-24B8-4FFD-AE6A-BF0D490E4C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2722" y="2917083"/>
            <a:ext cx="3198908" cy="63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4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Results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2EE106-A4D0-4FBC-A154-8ADB190E2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051" y="140494"/>
            <a:ext cx="6695803" cy="6271191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6C18FE0-AD14-4427-83A6-30A46676F965}"/>
              </a:ext>
            </a:extLst>
          </p:cNvPr>
          <p:cNvSpPr/>
          <p:nvPr/>
        </p:nvSpPr>
        <p:spPr>
          <a:xfrm>
            <a:off x="4528051" y="269918"/>
            <a:ext cx="1353786" cy="352794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537767-EC4F-4764-A43E-64FDB8EEC7ED}"/>
              </a:ext>
            </a:extLst>
          </p:cNvPr>
          <p:cNvSpPr/>
          <p:nvPr/>
        </p:nvSpPr>
        <p:spPr>
          <a:xfrm>
            <a:off x="4855029" y="5947558"/>
            <a:ext cx="1640774" cy="358239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3ECF6D6-288E-4035-8666-B05472C7425F}"/>
              </a:ext>
            </a:extLst>
          </p:cNvPr>
          <p:cNvSpPr/>
          <p:nvPr/>
        </p:nvSpPr>
        <p:spPr>
          <a:xfrm>
            <a:off x="7538852" y="4300354"/>
            <a:ext cx="2365168" cy="497277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B431CA7-2C79-42A3-802D-6D814E587D37}"/>
              </a:ext>
            </a:extLst>
          </p:cNvPr>
          <p:cNvSpPr txBox="1">
            <a:spLocks/>
          </p:cNvSpPr>
          <p:nvPr/>
        </p:nvSpPr>
        <p:spPr>
          <a:xfrm>
            <a:off x="126978" y="3918857"/>
            <a:ext cx="3838531" cy="2386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2163" lvl="2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8573657-F832-457F-B446-42B6A8468B25}"/>
              </a:ext>
            </a:extLst>
          </p:cNvPr>
          <p:cNvSpPr txBox="1">
            <a:spLocks/>
          </p:cNvSpPr>
          <p:nvPr/>
        </p:nvSpPr>
        <p:spPr>
          <a:xfrm>
            <a:off x="126978" y="3325091"/>
            <a:ext cx="4089539" cy="3144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926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9138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89013" indent="-179388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&gt;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792163" lvl="2" indent="-342900">
              <a:buFont typeface="Wingdings" panose="05000000000000000000" pitchFamily="2" charset="2"/>
              <a:buChar char="Ø"/>
            </a:pPr>
            <a:endParaRPr lang="en-GB" sz="1800" dirty="0">
              <a:solidFill>
                <a:schemeClr val="accent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ED36242-B004-4039-9AF6-C8182717F922}"/>
              </a:ext>
            </a:extLst>
          </p:cNvPr>
          <p:cNvSpPr/>
          <p:nvPr/>
        </p:nvSpPr>
        <p:spPr>
          <a:xfrm>
            <a:off x="126979" y="3574473"/>
            <a:ext cx="4150064" cy="283721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accent1"/>
                </a:solidFill>
              </a:rPr>
              <a:t>Included studies:</a:t>
            </a:r>
          </a:p>
          <a:p>
            <a:endParaRPr lang="en-GB" sz="2000" b="1" dirty="0">
              <a:solidFill>
                <a:schemeClr val="accent1"/>
              </a:solidFill>
            </a:endParaRP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</a:rPr>
              <a:t>17 studies, n=1125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</a:rPr>
              <a:t>13 English, 4 Chinese languages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</a:rPr>
              <a:t>COPD: 13 studies, n=815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</a:rPr>
              <a:t>Cancer: 4 studies, n=310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</a:rPr>
              <a:t>70% male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</a:rPr>
              <a:t>74% White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4A7CEFA-D513-4026-99AB-D4121FF6F078}"/>
              </a:ext>
            </a:extLst>
          </p:cNvPr>
          <p:cNvSpPr/>
          <p:nvPr/>
        </p:nvSpPr>
        <p:spPr>
          <a:xfrm rot="11701280">
            <a:off x="4036312" y="5613904"/>
            <a:ext cx="481461" cy="310207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94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2809C36-2896-44F0-A22D-5D4DC83B0C07}"/>
              </a:ext>
            </a:extLst>
          </p:cNvPr>
          <p:cNvSpPr txBox="1">
            <a:spLocks/>
          </p:cNvSpPr>
          <p:nvPr/>
        </p:nvSpPr>
        <p:spPr>
          <a:xfrm>
            <a:off x="507839" y="252848"/>
            <a:ext cx="1102754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900" dirty="0"/>
              <a:t>Results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0FC100-ABB0-42DB-96F1-0EF5D530E4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275" y="1288026"/>
            <a:ext cx="10816112" cy="456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3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UL_PowerPoint_Template">
  <a:themeElements>
    <a:clrScheme name="Custom 3">
      <a:dk1>
        <a:sysClr val="windowText" lastClr="000000"/>
      </a:dk1>
      <a:lt1>
        <a:sysClr val="window" lastClr="FFFFFF"/>
      </a:lt1>
      <a:dk2>
        <a:srgbClr val="595959"/>
      </a:dk2>
      <a:lt2>
        <a:srgbClr val="EBEBEB"/>
      </a:lt2>
      <a:accent1>
        <a:srgbClr val="00325B"/>
      </a:accent1>
      <a:accent2>
        <a:srgbClr val="BE0F34"/>
      </a:accent2>
      <a:accent3>
        <a:srgbClr val="84A5DC"/>
      </a:accent3>
      <a:accent4>
        <a:srgbClr val="8098AD"/>
      </a:accent4>
      <a:accent5>
        <a:srgbClr val="DF879A"/>
      </a:accent5>
      <a:accent6>
        <a:srgbClr val="C2D2ED"/>
      </a:accent6>
      <a:hlink>
        <a:srgbClr val="0000FF"/>
      </a:hlink>
      <a:folHlink>
        <a:srgbClr val="800080"/>
      </a:folHlink>
    </a:clrScheme>
    <a:fontScheme name="Brun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6552_BUL_PowePoint_TPL_AW_2.pptx" id="{4D67F386-3FC6-4D8E-BFEC-44461FE00372}" vid="{C71F71E6-4BC7-4BD9-955D-5E456745AA4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0C2088894B624F87A32ACC557D178B" ma:contentTypeVersion="15" ma:contentTypeDescription="Create a new document." ma:contentTypeScope="" ma:versionID="d1ed9d306d6129d261ce77f52169d371">
  <xsd:schema xmlns:xsd="http://www.w3.org/2001/XMLSchema" xmlns:xs="http://www.w3.org/2001/XMLSchema" xmlns:p="http://schemas.microsoft.com/office/2006/metadata/properties" xmlns:ns3="ecffe753-2d50-40d8-8d9c-93fefece5c59" xmlns:ns4="ade3ecca-97ee-452c-a628-9a102a41cec4" targetNamespace="http://schemas.microsoft.com/office/2006/metadata/properties" ma:root="true" ma:fieldsID="33a93029cab86c0d279a9a997b68d46f" ns3:_="" ns4:_="">
    <xsd:import namespace="ecffe753-2d50-40d8-8d9c-93fefece5c59"/>
    <xsd:import namespace="ade3ecca-97ee-452c-a628-9a102a41ce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Location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ffe753-2d50-40d8-8d9c-93fefece5c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3ecca-97ee-452c-a628-9a102a41cec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cffe753-2d50-40d8-8d9c-93fefece5c5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B6D683-F80C-4324-9D6A-7D80893996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cffe753-2d50-40d8-8d9c-93fefece5c59"/>
    <ds:schemaRef ds:uri="ade3ecca-97ee-452c-a628-9a102a41ce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FF6E8D-6AD0-47A9-AB7D-7C05180CB945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office/2006/metadata/properties"/>
    <ds:schemaRef ds:uri="ade3ecca-97ee-452c-a628-9a102a41cec4"/>
    <ds:schemaRef ds:uri="http://purl.org/dc/dcmitype/"/>
    <ds:schemaRef ds:uri="http://purl.org/dc/elements/1.1/"/>
    <ds:schemaRef ds:uri="ecffe753-2d50-40d8-8d9c-93fefece5c59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4FD3D0-F84A-40B8-B533-227FECAE17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947</Words>
  <Application>Microsoft Office PowerPoint</Application>
  <PresentationFormat>Widescreen</PresentationFormat>
  <Paragraphs>200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Frutiger</vt:lpstr>
      <vt:lpstr>Wingdings</vt:lpstr>
      <vt:lpstr>BUL_PowerPoint_Template</vt:lpstr>
      <vt:lpstr>Meditative movement for breathlessness in advanced COPD or cancer: a systematic review and meta-analysis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Physical Activity, Health and Wellbeing</dc:title>
  <dc:creator>Daniel Bailey (Staff)</dc:creator>
  <cp:lastModifiedBy>kcl better-b</cp:lastModifiedBy>
  <cp:revision>63</cp:revision>
  <dcterms:created xsi:type="dcterms:W3CDTF">2020-09-21T14:12:24Z</dcterms:created>
  <dcterms:modified xsi:type="dcterms:W3CDTF">2023-12-01T14:16:54Z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0x010100850C2088894B624F87A32ACC557D178B</vt:lpwstr>
  </property>
</Properties>
</file>